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handoutMasterIdLst>
    <p:handoutMasterId r:id="rId17"/>
  </p:handoutMasterIdLst>
  <p:sldIdLst>
    <p:sldId id="3419" r:id="rId4"/>
    <p:sldId id="6280" r:id="rId6"/>
    <p:sldId id="6281" r:id="rId7"/>
    <p:sldId id="6282" r:id="rId8"/>
    <p:sldId id="6284" r:id="rId9"/>
    <p:sldId id="5466" r:id="rId10"/>
    <p:sldId id="4493" r:id="rId11"/>
    <p:sldId id="6239" r:id="rId12"/>
    <p:sldId id="6240" r:id="rId13"/>
    <p:sldId id="6241" r:id="rId14"/>
    <p:sldId id="6285" r:id="rId15"/>
    <p:sldId id="3479" r:id="rId16"/>
  </p:sldIdLst>
  <p:sldSz cx="12192000" cy="6858000"/>
  <p:notesSz cx="7103745" cy="10234295"/>
  <p:custDataLst>
    <p:tags r:id="rId22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堂" initials="堂" lastIdx="1" clrIdx="0"/>
  <p:cmAuthor id="2" name="杨 畅" initials="杨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 autoAdjust="0"/>
    <p:restoredTop sz="88746" autoAdjust="0"/>
  </p:normalViewPr>
  <p:slideViewPr>
    <p:cSldViewPr snapToGrid="0">
      <p:cViewPr varScale="1">
        <p:scale>
          <a:sx n="95" d="100"/>
          <a:sy n="95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6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2770" y="1431824"/>
            <a:ext cx="6872756" cy="3865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5830" y="5512523"/>
            <a:ext cx="5886637" cy="45102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8039-5B7D-4670-ADFB-703101F360AC}" type="datetimeFigureOut">
              <a:rPr lang="zh-CN" altLang="en-US" smtClean="0">
                <a:solidFill>
                  <a:prstClr val="white">
                    <a:tint val="75000"/>
                  </a:prstClr>
                </a:solidFill>
              </a:rPr>
            </a:fld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30C2-BA02-403E-AB9A-819BFF0C9EEB}" type="slidenum">
              <a:rPr lang="zh-CN" altLang="en-US" smtClean="0">
                <a:solidFill>
                  <a:prstClr val="white">
                    <a:tint val="75000"/>
                  </a:prstClr>
                </a:solidFill>
              </a:rPr>
            </a:fld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zh-CN" sz="6000" b="0" strike="noStrike" spc="-1">
                <a:solidFill>
                  <a:srgbClr val="000000"/>
                </a:solidFill>
                <a:latin typeface="Calibri Light" panose="020F0302020204030204"/>
              </a:rPr>
              <a:t>单击此处编辑母版标题样式</a:t>
            </a:r>
            <a:endParaRPr lang="en-US" sz="60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C17126A-827E-410D-891B-617F25960FA9}" type="datetime">
              <a:rPr lang="en-US" sz="1200" b="0" strike="noStrike" spc="-1">
                <a:solidFill>
                  <a:srgbClr val="8B8B8B"/>
                </a:solidFill>
                <a:latin typeface="Calibri" panose="020F0502020204030204"/>
              </a:rPr>
            </a:fld>
            <a:endParaRPr lang="en-US" sz="1200" b="0" strike="noStrike" spc="-1">
              <a:latin typeface="Times New Roman" panose="02020603050405020304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 panose="02020603050405020304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AACADD1-DFFA-4A3B-9B29-F93227B7948E}" type="slidenum">
              <a:rPr lang="en-US" sz="1200" b="0" strike="noStrike" spc="-1">
                <a:solidFill>
                  <a:srgbClr val="8B8B8B"/>
                </a:solidFill>
                <a:latin typeface="Calibri" panose="020F0502020204030204"/>
              </a:rPr>
            </a:fld>
            <a:endParaRPr lang="en-US" sz="1200" b="0" strike="noStrike" spc="-1">
              <a:latin typeface="Times New Roman" panose="02020603050405020304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zh-CN" sz="2800" b="0" strike="noStrike" spc="-1">
                <a:solidFill>
                  <a:srgbClr val="000000"/>
                </a:solidFill>
                <a:latin typeface="Calibri" panose="020F0502020204030204"/>
              </a:rPr>
              <a:t>点击鼠标编辑大纲文字格式</a:t>
            </a:r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zh-CN" sz="2000" b="0" strike="noStrike" spc="-1">
                <a:solidFill>
                  <a:srgbClr val="000000"/>
                </a:solidFill>
                <a:latin typeface="Calibri" panose="020F0502020204030204"/>
              </a:rPr>
              <a:t>第二个大纲级</a:t>
            </a:r>
            <a:endParaRPr lang="en-U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zh-CN" sz="1800" b="0" strike="noStrike" spc="-1">
                <a:solidFill>
                  <a:srgbClr val="000000"/>
                </a:solidFill>
                <a:latin typeface="Calibri" panose="020F0502020204030204"/>
              </a:rPr>
              <a:t>第三大纲级别</a:t>
            </a:r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zh-CN" sz="1800" b="0" strike="noStrike" spc="-1">
                <a:solidFill>
                  <a:srgbClr val="000000"/>
                </a:solidFill>
                <a:latin typeface="Calibri" panose="020F0502020204030204"/>
              </a:rPr>
              <a:t>第四大纲级别</a:t>
            </a:r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zh-CN" sz="2000" b="0" strike="noStrike" spc="-1">
                <a:solidFill>
                  <a:srgbClr val="000000"/>
                </a:solidFill>
                <a:latin typeface="Calibri" panose="020F0502020204030204"/>
              </a:rPr>
              <a:t>第五大纲级别</a:t>
            </a:r>
            <a:endParaRPr lang="en-U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zh-CN" sz="2000" b="0" strike="noStrike" spc="-1">
                <a:solidFill>
                  <a:srgbClr val="000000"/>
                </a:solidFill>
                <a:latin typeface="Calibri" panose="020F0502020204030204"/>
              </a:rPr>
              <a:t>第六大纲级别</a:t>
            </a:r>
            <a:endParaRPr lang="en-U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zh-CN" sz="2000" b="0" strike="noStrike" spc="-1">
                <a:solidFill>
                  <a:srgbClr val="000000"/>
                </a:solidFill>
                <a:latin typeface="Calibri" panose="020F0502020204030204"/>
              </a:rPr>
              <a:t>第七大纲级别</a:t>
            </a:r>
            <a:endParaRPr lang="en-US" sz="20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zh-CN" sz="4400" b="0" strike="noStrike" spc="-1">
                <a:solidFill>
                  <a:srgbClr val="000000"/>
                </a:solidFill>
                <a:latin typeface="Calibri Light" panose="020F0302020204030204"/>
              </a:rPr>
              <a:t>单击此处编辑母版标题样式</a:t>
            </a:r>
            <a:endParaRPr lang="en-US" sz="44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7965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zh-CN" sz="2800" b="0" strike="noStrike" spc="-1">
                <a:solidFill>
                  <a:srgbClr val="000000"/>
                </a:solidFill>
                <a:latin typeface="Calibri" panose="020F0502020204030204"/>
              </a:rPr>
              <a:t>单击此处编辑母版文本样式</a:t>
            </a:r>
            <a:endParaRPr lang="en-US" sz="28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685800" lvl="1" indent="-227965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zh-CN" sz="2400" b="0" strike="noStrike" spc="-1">
                <a:solidFill>
                  <a:srgbClr val="000000"/>
                </a:solidFill>
                <a:latin typeface="Calibri" panose="020F0502020204030204"/>
              </a:rPr>
              <a:t>第二级</a:t>
            </a:r>
            <a:endParaRPr lang="en-US" sz="24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143000" lvl="2" indent="-227965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zh-CN" sz="2000" b="0" strike="noStrike" spc="-1">
                <a:solidFill>
                  <a:srgbClr val="000000"/>
                </a:solidFill>
                <a:latin typeface="Calibri" panose="020F0502020204030204"/>
              </a:rPr>
              <a:t>第三级</a:t>
            </a:r>
            <a:endParaRPr lang="en-US" sz="20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1600200" lvl="3" indent="-227965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zh-CN" sz="1800" b="0" strike="noStrike" spc="-1">
                <a:solidFill>
                  <a:srgbClr val="000000"/>
                </a:solidFill>
                <a:latin typeface="Calibri" panose="020F0502020204030204"/>
              </a:rPr>
              <a:t>第四级</a:t>
            </a:r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  <a:p>
            <a:pPr marL="2057400" lvl="4" indent="-227965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zh-CN" sz="1800" b="0" strike="noStrike" spc="-1">
                <a:solidFill>
                  <a:srgbClr val="000000"/>
                </a:solidFill>
                <a:latin typeface="Calibri" panose="020F0502020204030204"/>
              </a:rPr>
              <a:t>第五级</a:t>
            </a:r>
            <a:endParaRPr lang="en-US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41F693C-5634-44C6-9363-909D633C1CE8}" type="datetime">
              <a:rPr lang="en-US" sz="1200" b="0" strike="noStrike" spc="-1">
                <a:solidFill>
                  <a:srgbClr val="8B8B8B"/>
                </a:solidFill>
                <a:latin typeface="Calibri" panose="020F0502020204030204"/>
              </a:rPr>
            </a:fld>
            <a:endParaRPr lang="en-US" sz="1200" b="0" strike="noStrike" spc="-1">
              <a:latin typeface="Times New Roman" panose="02020603050405020304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 panose="02020603050405020304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06BADC9-7F4E-4ADD-947C-3941CDB5958F}" type="slidenum">
              <a:rPr lang="en-US" sz="1200" b="0" strike="noStrike" spc="-1">
                <a:solidFill>
                  <a:srgbClr val="8B8B8B"/>
                </a:solidFill>
                <a:latin typeface="Calibri" panose="020F0502020204030204"/>
              </a:rPr>
            </a:fld>
            <a:endParaRPr lang="en-US" sz="12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ransition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340995" y="164465"/>
            <a:ext cx="11851005" cy="6528435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sz="66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耶稣对婚姻的看法</a:t>
            </a:r>
            <a:endParaRPr lang="zh-CN" sz="66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16840"/>
            <a:ext cx="12264272" cy="4761865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六、太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19:9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如何解释？这是难解的经文（彼后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3:16--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提到圣经会有难明白的经文，但是不等于不可能明白）。</a:t>
            </a:r>
            <a:b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我们容易把现今的意思读进去。可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10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11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16:18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；林前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7:10-11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都没有这个特例。从解经的角度，首先要根据上下文看词汇的意思。淫乱是什么意思？是指婚外情吗？未必。林前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7:2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清楚指婚前性行为。没有一个地方清楚指明是婚内出轨。淫乱和奸淫一起用的时候，虽然可能有交叉的地方，但是不等于没有各自的侧重点（太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15:19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；来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13:4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）。何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13-14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，这里提到女儿的性犯罪是淫乱，新妇或妻子的性犯罪是奸淫。只有约瑟和玛利亚出现订婚后完婚前发现了淫乱（太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19:9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）。在新约没有任何允许再婚的实际案例。合乎圣经的结论是：订婚后可以因为淫乱的罪解除订婚之约，但是完婚之后就不可以了。</a:t>
            </a:r>
            <a:endParaRPr lang="zh-CN" altLang="en-US" sz="36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16840"/>
            <a:ext cx="12264272" cy="4761865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48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问答时间</a:t>
            </a:r>
            <a:endParaRPr lang="zh-CN" altLang="en-US" sz="48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内容占位符 2"/>
          <p:cNvSpPr txBox="1"/>
          <p:nvPr/>
        </p:nvSpPr>
        <p:spPr>
          <a:xfrm>
            <a:off x="0" y="153035"/>
            <a:ext cx="11984355" cy="670433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endParaRPr lang="zh-CN" altLang="en-US" sz="54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愿主赐福</a:t>
            </a:r>
            <a:r>
              <a:rPr lang="zh-CN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大家！</a:t>
            </a:r>
            <a:endParaRPr lang="zh-CN" sz="5400" b="1" strike="noStrike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340995" y="164465"/>
            <a:ext cx="11851005" cy="6528435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根据会友信仰告白，什么是我们的终极权威？</a:t>
            </a:r>
            <a:endParaRPr lang="zh-CN" sz="54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340995" y="164465"/>
            <a:ext cx="11851005" cy="6528435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是名人？传统？信条？多数人的意见？</a:t>
            </a:r>
            <a:endParaRPr lang="zh-CN" sz="54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340995" y="164465"/>
            <a:ext cx="11851005" cy="6528435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一、</a:t>
            </a:r>
            <a:r>
              <a:rPr lang="zh-CN" altLang="en-US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婚姻是盟约</a:t>
            </a:r>
            <a:br>
              <a:rPr lang="zh-CN" altLang="en-US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箴言</a:t>
            </a:r>
            <a:r>
              <a:rPr lang="en-US" altLang="zh-CN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2:17  </a:t>
            </a:r>
            <a:r>
              <a:rPr lang="zh-CN" altLang="en-US" sz="54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她离弃幼年的配偶，忘了神的盟约。</a:t>
            </a:r>
            <a:endParaRPr lang="zh-CN" altLang="en-US" sz="54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635" y="0"/>
            <a:ext cx="12191365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0000"/>
          </a:bodyPr>
          <a:lstStyle/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二、婚姻是无条件的、一生之久的盟约，指向基督和教会的盟约</a:t>
            </a:r>
            <a:b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太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19:5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人要离开父母，与妻子连合，二人成为一体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b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创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2:23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骨中的骨，肉中的肉</a:t>
            </a:r>
            <a:b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林前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7:39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丈夫活着的时候，妻子是被约束的；丈夫若死了，妻子就可以自由，随意再嫁，只是要嫁这在主里面的人。</a:t>
            </a:r>
            <a:endParaRPr lang="zh-CN" altLang="en-US" sz="60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林前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10-11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至于那已经嫁娶的，我吩咐他们，其实不是我吩咐，乃是主吩咐说：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妻子不可离开丈夫，若是离开了，不可再嫁，或是仍同丈夫和好。丈夫也不可离弃妻子。</a:t>
            </a:r>
            <a:b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弗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5:31-32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为这个缘故，人要离开父母，与妻子连合，二人成为一体。这是极大的奥秘，但我是指着基督和教会说的。。</a:t>
            </a:r>
            <a:endParaRPr lang="zh-CN" altLang="en-US" sz="60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635" y="0"/>
            <a:ext cx="12191365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0000" lnSpcReduction="10000"/>
          </a:bodyPr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三、人可能会破坏，但不等于取消盟约</a:t>
            </a:r>
            <a:b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太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19:6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神配合的，人不可（以）分开</a:t>
            </a:r>
            <a:b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林前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7:10-11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至于那已经嫁娶的，我吩咐他们，其实不是我吩咐，乃是主吩咐说：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妻子不可离开丈夫，若是离开了，不可再嫁，或是仍同丈夫和好。丈夫也不可离弃妻子。</a:t>
            </a:r>
            <a:b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endParaRPr lang="zh-CN" altLang="en-US" sz="60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内容占位符 2"/>
          <p:cNvSpPr txBox="1"/>
          <p:nvPr/>
        </p:nvSpPr>
        <p:spPr>
          <a:xfrm>
            <a:off x="635" y="0"/>
            <a:ext cx="12191365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0000" lnSpcReduction="10000"/>
          </a:bodyPr>
          <a:p>
            <a:pPr algn="l">
              <a:lnSpc>
                <a:spcPct val="10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三、人可能会破坏，但不等于取消盟约</a:t>
            </a:r>
            <a:b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太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19:6 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神配合的，人不可（以）分开</a:t>
            </a:r>
            <a:b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林前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7:10-11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至于那已经嫁娶的，我吩咐他们，其实不是我吩咐，乃是主吩咐说：</a:t>
            </a:r>
            <a: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妻子不可离开丈夫，若是离开了，不可再嫁，或是仍同丈夫和好。丈夫也不可离弃妻子。</a:t>
            </a:r>
            <a:br>
              <a:rPr lang="en-US" altLang="zh-CN" sz="6000" b="1" spc="-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endParaRPr lang="zh-CN" altLang="en-US" sz="6000" b="1" spc="-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16840"/>
            <a:ext cx="12264272" cy="4761865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四、摩西律法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--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旧约对于婚姻的看法（申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24:1-4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）和新约的不同，新约的更加合乎神的原意。</a:t>
            </a:r>
            <a:b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太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19:7-9  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法利赛人说：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这样，摩西为什么吩咐给妻子休书，就可以休她呢？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耶稣说：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摩西因为你们的心硬，所以许你们休妻，但起初并不是这样。</a:t>
            </a:r>
            <a:endParaRPr lang="zh-CN" altLang="en-US" sz="36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旧约针对的是政治实体，大都是不信的，进不了天国，得救的仅仅是余数，新约针对的是得救的，是天国的子民，要求是更高的（罗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9:27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；太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5:20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）。申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24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也提到再婚的妇人被玷污了，说明也不是什么好事。</a:t>
            </a:r>
            <a:endParaRPr lang="zh-CN" altLang="en-US" sz="36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16840"/>
            <a:ext cx="12264272" cy="4761865"/>
          </a:xfrm>
        </p:spPr>
        <p:txBody>
          <a:bodyPr>
            <a:noAutofit/>
          </a:bodyPr>
          <a:p>
            <a:pPr algn="l">
              <a:lnSpc>
                <a:spcPct val="90000"/>
              </a:lnSpc>
              <a:spcBef>
                <a:spcPts val="1000"/>
              </a:spcBef>
              <a:tabLst>
                <a:tab pos="0" algn="l"/>
              </a:tabLst>
            </a:pP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五、再婚是奸淫，因为盟约还在。再婚等于背叛盟约的配偶。和婚内出轨是类似的。</a:t>
            </a:r>
            <a:b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罗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7:2-3  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女人有了丈夫，丈夫还活着，就被律法约束；丈夫若死了，就脱离了丈夫的律法。所以丈夫活着，她若归于别人，便叫淫妇；丈夫若死了，她就脱离了丈夫的律法，虽然归于别人，也不是淫妇。</a:t>
            </a:r>
            <a:b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可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10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11 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耶稣对他们说：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凡休妻另娶的，就是犯奸淫，辜负他的妻子；妻子若离弃丈夫另嫁，也是犯奸淫了。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 </a:t>
            </a:r>
            <a:b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路</a:t>
            </a:r>
            <a:r>
              <a:rPr lang="en-US" altLang="zh-CN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16:18 </a:t>
            </a:r>
            <a:r>
              <a:rPr lang="zh-CN" altLang="en-US" sz="36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凡休妻另娶的就是犯奸淫；娶被休之妻的也是犯奸淫。</a:t>
            </a:r>
            <a:endParaRPr lang="zh-CN" altLang="en-US" sz="36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PP_MARK_KEY" val="bd3964f8-7a02-4f2c-9742-a2dbe468014f"/>
  <p:tag name="COMMONDATA" val="eyJoZGlkIjoiYWVlNWRlNDQ4ZmZmYTMyOTE2YmQxNzU0N2JlMWI0YjU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Open Sans"/>
        <a:cs typeface="Open Sans"/>
      </a:majorFont>
      <a:minorFont>
        <a:latin typeface="Arial"/>
        <a:ea typeface="Open Sans"/>
        <a:cs typeface="Ope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Open Sans"/>
        <a:cs typeface="Open Sans"/>
      </a:majorFont>
      <a:minorFont>
        <a:latin typeface="Arial"/>
        <a:ea typeface="Open Sans"/>
        <a:cs typeface="Ope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1364</Words>
  <Application>WPS 演示</Application>
  <PresentationFormat>宽屏</PresentationFormat>
  <Paragraphs>26</Paragraphs>
  <Slides>12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6" baseType="lpstr">
      <vt:lpstr>Arial</vt:lpstr>
      <vt:lpstr>宋体</vt:lpstr>
      <vt:lpstr>Wingdings</vt:lpstr>
      <vt:lpstr>Calibri Light</vt:lpstr>
      <vt:lpstr>Calibri</vt:lpstr>
      <vt:lpstr>Times New Roman</vt:lpstr>
      <vt:lpstr>Symbol</vt:lpstr>
      <vt:lpstr>Arial</vt:lpstr>
      <vt:lpstr>微软雅黑</vt:lpstr>
      <vt:lpstr>Arial Unicode MS</vt:lpstr>
      <vt:lpstr>Open Sans</vt:lpstr>
      <vt:lpstr>Tahoma</vt:lpstr>
      <vt:lpstr>Office Theme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麦克牧师</cp:lastModifiedBy>
  <cp:revision>477</cp:revision>
  <dcterms:created xsi:type="dcterms:W3CDTF">2023-09-09T03:24:00Z</dcterms:created>
  <dcterms:modified xsi:type="dcterms:W3CDTF">2025-07-16T01:18:11Z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Notes">
    <vt:i4>2</vt:i4>
  </property>
  <property fmtid="{D5CDD505-2E9C-101B-9397-08002B2CF9AE}" pid="4" name="PresentationFormat">
    <vt:lpwstr>宽屏</vt:lpwstr>
  </property>
  <property fmtid="{D5CDD505-2E9C-101B-9397-08002B2CF9AE}" pid="5" name="Slides">
    <vt:i4>57</vt:i4>
  </property>
  <property fmtid="{D5CDD505-2E9C-101B-9397-08002B2CF9AE}" pid="6" name="ICV">
    <vt:lpwstr>3A3906A00BF64A138489D3F8F0F332CD_13</vt:lpwstr>
  </property>
</Properties>
</file>