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337" r:id="rId4"/>
    <p:sldId id="382" r:id="rId5"/>
    <p:sldId id="338" r:id="rId6"/>
    <p:sldId id="339" r:id="rId7"/>
    <p:sldId id="340" r:id="rId8"/>
    <p:sldId id="383" r:id="rId9"/>
    <p:sldId id="384" r:id="rId10"/>
    <p:sldId id="385" r:id="rId11"/>
    <p:sldId id="386" r:id="rId12"/>
    <p:sldId id="387" r:id="rId13"/>
    <p:sldId id="388" r:id="rId14"/>
    <p:sldId id="341" r:id="rId15"/>
    <p:sldId id="342" r:id="rId16"/>
    <p:sldId id="343" r:id="rId17"/>
    <p:sldId id="389" r:id="rId18"/>
    <p:sldId id="345" r:id="rId19"/>
    <p:sldId id="346" r:id="rId20"/>
    <p:sldId id="347" r:id="rId21"/>
    <p:sldId id="377" r:id="rId22"/>
    <p:sldId id="381" r:id="rId23"/>
    <p:sldId id="286" r:id="rId24"/>
    <p:sldId id="406" r:id="rId25"/>
    <p:sldId id="391" r:id="rId26"/>
    <p:sldId id="392" r:id="rId27"/>
    <p:sldId id="393" r:id="rId28"/>
    <p:sldId id="394" r:id="rId29"/>
    <p:sldId id="395" r:id="rId30"/>
    <p:sldId id="396" r:id="rId31"/>
    <p:sldId id="397" r:id="rId32"/>
    <p:sldId id="398" r:id="rId33"/>
    <p:sldId id="399" r:id="rId34"/>
    <p:sldId id="400" r:id="rId35"/>
    <p:sldId id="401" r:id="rId36"/>
    <p:sldId id="402" r:id="rId37"/>
    <p:sldId id="403" r:id="rId38"/>
    <p:sldId id="404" r:id="rId39"/>
    <p:sldId id="405" r:id="rId40"/>
    <p:sldId id="407" r:id="rId41"/>
    <p:sldId id="474" r:id="rId42"/>
    <p:sldId id="408" r:id="rId43"/>
    <p:sldId id="475" r:id="rId44"/>
    <p:sldId id="409" r:id="rId45"/>
    <p:sldId id="410" r:id="rId46"/>
    <p:sldId id="476" r:id="rId47"/>
    <p:sldId id="411" r:id="rId48"/>
    <p:sldId id="412" r:id="rId49"/>
    <p:sldId id="413" r:id="rId50"/>
    <p:sldId id="414" r:id="rId51"/>
    <p:sldId id="415" r:id="rId52"/>
    <p:sldId id="416" r:id="rId53"/>
    <p:sldId id="417" r:id="rId54"/>
    <p:sldId id="418" r:id="rId55"/>
    <p:sldId id="419" r:id="rId56"/>
    <p:sldId id="420" r:id="rId57"/>
    <p:sldId id="422" r:id="rId58"/>
    <p:sldId id="427" r:id="rId59"/>
    <p:sldId id="423" r:id="rId60"/>
    <p:sldId id="424" r:id="rId61"/>
    <p:sldId id="425" r:id="rId62"/>
    <p:sldId id="426" r:id="rId63"/>
    <p:sldId id="428" r:id="rId64"/>
    <p:sldId id="429" r:id="rId65"/>
    <p:sldId id="430" r:id="rId66"/>
    <p:sldId id="431" r:id="rId67"/>
    <p:sldId id="432" r:id="rId68"/>
    <p:sldId id="433" r:id="rId69"/>
    <p:sldId id="468" r:id="rId70"/>
    <p:sldId id="469" r:id="rId71"/>
    <p:sldId id="470" r:id="rId72"/>
    <p:sldId id="471" r:id="rId73"/>
    <p:sldId id="434" r:id="rId74"/>
    <p:sldId id="435" r:id="rId75"/>
    <p:sldId id="436" r:id="rId76"/>
    <p:sldId id="473" r:id="rId77"/>
    <p:sldId id="440" r:id="rId78"/>
    <p:sldId id="441" r:id="rId79"/>
    <p:sldId id="444" r:id="rId80"/>
    <p:sldId id="445" r:id="rId81"/>
    <p:sldId id="462" r:id="rId82"/>
    <p:sldId id="477" r:id="rId83"/>
    <p:sldId id="442" r:id="rId84"/>
    <p:sldId id="443" r:id="rId85"/>
    <p:sldId id="463" r:id="rId86"/>
    <p:sldId id="464" r:id="rId87"/>
    <p:sldId id="465" r:id="rId88"/>
    <p:sldId id="466" r:id="rId89"/>
    <p:sldId id="467" r:id="rId90"/>
  </p:sldIdLst>
  <p:sldSz cx="9144000" cy="6858000" type="screen4x3"/>
  <p:notesSz cx="6858000" cy="9144000"/>
  <p:defaultTextStyle>
    <a:defPPr>
      <a:defRPr lang="zh-CN"/>
    </a:defPPr>
    <a:lvl1pPr marL="0" lvl="0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kern="1200" baseline="0">
        <a:solidFill>
          <a:schemeClr val="tx1"/>
        </a:solidFill>
      </a:defRPr>
    </a:lvl1pPr>
    <a:lvl2pPr marL="457200" lvl="1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2pPr>
    <a:lvl3pPr marL="914400" lvl="2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3pPr>
    <a:lvl4pPr marL="1371600" lvl="3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4pPr>
    <a:lvl5pPr marL="1828800" lvl="4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5pPr>
    <a:lvl6pPr marL="2286000" lvl="5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6pPr>
    <a:lvl7pPr marL="2743200" lvl="6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7pPr>
    <a:lvl8pPr marL="3200400" lvl="7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8pPr>
    <a:lvl9pPr marL="3657600" lvl="8" indent="0" algn="l" defTabSz="457200" eaLnBrk="1" fontAlgn="base" latinLnBrk="0" hangingPunct="1">
      <a:lnSpc>
        <a:spcPct val="100000"/>
      </a:lnSpc>
      <a:spcBef>
        <a:spcPct val="0"/>
      </a:spcBef>
      <a:spcAft>
        <a:spcPct val="0"/>
      </a:spcAft>
      <a:buClrTx/>
      <a:defRPr sz="1800" kern="1200" baseline="0">
        <a:solidFill>
          <a:schemeClr val="tx1"/>
        </a:solidFill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28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138" y="-102"/>
      </p:cViewPr>
      <p:guideLst>
        <p:guide orient="horz" pos="2155"/>
        <p:guide pos="2871"/>
      </p:guideLst>
    </p:cSldViewPr>
  </p:slideViewPr>
  <p:gridSpacing cx="70" cy="7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tableStyles" Target="tableStyles.xml"/><Relationship Id="rId92" Type="http://schemas.openxmlformats.org/officeDocument/2006/relationships/viewProps" Target="viewProps.xml"/><Relationship Id="rId91" Type="http://schemas.openxmlformats.org/officeDocument/2006/relationships/presProps" Target="presProps.xml"/><Relationship Id="rId90" Type="http://schemas.openxmlformats.org/officeDocument/2006/relationships/slide" Target="slides/slide88.xml"/><Relationship Id="rId9" Type="http://schemas.openxmlformats.org/officeDocument/2006/relationships/slide" Target="slides/slide7.xml"/><Relationship Id="rId89" Type="http://schemas.openxmlformats.org/officeDocument/2006/relationships/slide" Target="slides/slide87.xml"/><Relationship Id="rId88" Type="http://schemas.openxmlformats.org/officeDocument/2006/relationships/slide" Target="slides/slide86.xml"/><Relationship Id="rId87" Type="http://schemas.openxmlformats.org/officeDocument/2006/relationships/slide" Target="slides/slide85.xml"/><Relationship Id="rId86" Type="http://schemas.openxmlformats.org/officeDocument/2006/relationships/slide" Target="slides/slide84.xml"/><Relationship Id="rId85" Type="http://schemas.openxmlformats.org/officeDocument/2006/relationships/slide" Target="slides/slide83.xml"/><Relationship Id="rId84" Type="http://schemas.openxmlformats.org/officeDocument/2006/relationships/slide" Target="slides/slide82.xml"/><Relationship Id="rId83" Type="http://schemas.openxmlformats.org/officeDocument/2006/relationships/slide" Target="slides/slide81.xml"/><Relationship Id="rId82" Type="http://schemas.openxmlformats.org/officeDocument/2006/relationships/slide" Target="slides/slide80.xml"/><Relationship Id="rId81" Type="http://schemas.openxmlformats.org/officeDocument/2006/relationships/slide" Target="slides/slide79.xml"/><Relationship Id="rId80" Type="http://schemas.openxmlformats.org/officeDocument/2006/relationships/slide" Target="slides/slide78.xml"/><Relationship Id="rId8" Type="http://schemas.openxmlformats.org/officeDocument/2006/relationships/slide" Target="slides/slide6.xml"/><Relationship Id="rId79" Type="http://schemas.openxmlformats.org/officeDocument/2006/relationships/slide" Target="slides/slide77.xml"/><Relationship Id="rId78" Type="http://schemas.openxmlformats.org/officeDocument/2006/relationships/slide" Target="slides/slide76.xml"/><Relationship Id="rId77" Type="http://schemas.openxmlformats.org/officeDocument/2006/relationships/slide" Target="slides/slide75.xml"/><Relationship Id="rId76" Type="http://schemas.openxmlformats.org/officeDocument/2006/relationships/slide" Target="slides/slide74.xml"/><Relationship Id="rId75" Type="http://schemas.openxmlformats.org/officeDocument/2006/relationships/slide" Target="slides/slide73.xml"/><Relationship Id="rId74" Type="http://schemas.openxmlformats.org/officeDocument/2006/relationships/slide" Target="slides/slide72.xml"/><Relationship Id="rId73" Type="http://schemas.openxmlformats.org/officeDocument/2006/relationships/slide" Target="slides/slide71.xml"/><Relationship Id="rId72" Type="http://schemas.openxmlformats.org/officeDocument/2006/relationships/slide" Target="slides/slide70.xml"/><Relationship Id="rId71" Type="http://schemas.openxmlformats.org/officeDocument/2006/relationships/slide" Target="slides/slide69.xml"/><Relationship Id="rId70" Type="http://schemas.openxmlformats.org/officeDocument/2006/relationships/slide" Target="slides/slide68.xml"/><Relationship Id="rId7" Type="http://schemas.openxmlformats.org/officeDocument/2006/relationships/slide" Target="slides/slide5.xml"/><Relationship Id="rId69" Type="http://schemas.openxmlformats.org/officeDocument/2006/relationships/slide" Target="slides/slide67.xml"/><Relationship Id="rId68" Type="http://schemas.openxmlformats.org/officeDocument/2006/relationships/slide" Target="slides/slide66.xml"/><Relationship Id="rId67" Type="http://schemas.openxmlformats.org/officeDocument/2006/relationships/slide" Target="slides/slide65.xml"/><Relationship Id="rId66" Type="http://schemas.openxmlformats.org/officeDocument/2006/relationships/slide" Target="slides/slide64.xml"/><Relationship Id="rId65" Type="http://schemas.openxmlformats.org/officeDocument/2006/relationships/slide" Target="slides/slide63.xml"/><Relationship Id="rId64" Type="http://schemas.openxmlformats.org/officeDocument/2006/relationships/slide" Target="slides/slide62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vert="horz" anchor="ctr">
            <a:normAutofit/>
          </a:bodyPr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vert="horz">
            <a:normAutofit/>
          </a:bodyPr>
          <a:p>
            <a:pPr lvl="0"/>
            <a:r>
              <a:rPr lang="en-US" altLang="zh-CN"/>
              <a:t>Click to edit Master text styles
</a:t>
            </a:r>
            <a:r>
              <a:rPr lang="zh-CN" altLang="en-US"/>
              <a:t>第二等级
第三等级
第四等级
第五等级</a:t>
            </a:r>
            <a:endParaRPr lang="zh-CN" altLang="en-US"/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l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ct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</a:ln>
        </p:spPr>
        <p:txBody>
          <a:bodyPr vert="horz" anchor="ctr"/>
          <a:lstStyle>
            <a:lvl1pPr algn="r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457200" lvl="0" indent="-457200" algn="ctr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charset="0"/>
        </a:defRPr>
      </a:lvl1pPr>
    </p:titleStyle>
    <p:bodyStyle>
      <a:lvl1pPr marL="342900" lvl="0" indent="-3429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1pPr>
      <a:lvl2pPr marL="742950" lvl="1" indent="-28575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2pPr>
      <a:lvl3pPr marL="1143000" lvl="2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3pPr>
      <a:lvl4pPr marL="1600200" lvl="3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4pPr>
      <a:lvl5pPr marL="2057400" lvl="4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5pPr>
      <a:lvl6pPr marL="2514600" lvl="5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6pPr>
      <a:lvl7pPr marL="2971800" lvl="6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7pPr>
      <a:lvl8pPr marL="3429000" lvl="7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8pPr>
      <a:lvl9pPr marL="3886200" lvl="8" indent="-228600" algn="l" defTabSz="457200" eaLnBrk="1" fontAlgn="base" latinLnBrk="0" hangingPunct="1">
        <a:lnSpc>
          <a:spcPct val="100000"/>
        </a:lnSpc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charset="0"/>
        </a:defRPr>
      </a:lvl9pPr>
    </p:bodyStyle>
    <p:otherStyle>
      <a:lvl1pPr marL="0" lvl="0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4572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3076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文本框 3076"/>
          <p:cNvSpPr txBox="1"/>
          <p:nvPr/>
        </p:nvSpPr>
        <p:spPr>
          <a:xfrm>
            <a:off x="833120" y="1446530"/>
            <a:ext cx="739838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你必须要听的好消息！</a:t>
            </a:r>
            <a:endParaRPr lang="zh-CN" altLang="en-US" sz="60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78" name="文本框 3077"/>
          <p:cNvSpPr txBox="1"/>
          <p:nvPr/>
        </p:nvSpPr>
        <p:spPr>
          <a:xfrm>
            <a:off x="1847850" y="3100388"/>
            <a:ext cx="5627688" cy="1476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还有哪些误解？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126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0" name="文本框 11269"/>
          <p:cNvSpPr txBox="1"/>
          <p:nvPr/>
        </p:nvSpPr>
        <p:spPr>
          <a:xfrm>
            <a:off x="542925" y="3175"/>
            <a:ext cx="8565515" cy="312039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1:14-15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耶稣来到加利利，宣传神的福音，说：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日期满了，神的国近了！你们当悔改，信福音。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为什么讲福音？福音就是好消息。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、福音是基督教信仰的核心，也是圣经的核心。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、所有人都需要福音，包括还没有信的和已经信了的。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、你的一切问题根本上都是福音的问题。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、只要你真的相信，仅仅是相信，你的生命就会被颠覆。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6210" y="-16510"/>
            <a:ext cx="8983345" cy="745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什么是真的信？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来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11:1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信就是所望之事的实底，是未见之事的确据。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1:12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凡接待他的，就是信他名的人，他就赐他们权柄，作神的儿女。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信不等于祷告、邀请、感觉、行为、经历、遭遇。。。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我们事实上都是凭信心生活的！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126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文本框 11268"/>
          <p:cNvSpPr txBox="1"/>
          <p:nvPr/>
        </p:nvSpPr>
        <p:spPr>
          <a:xfrm>
            <a:off x="423545" y="851535"/>
            <a:ext cx="8359775" cy="5660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一、关于神与创造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徒14:15b “ 我们传福音给你们，是叫你们离弃这些虚妄，归向那创造天、地、海、和其中万物的永生神。”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5:1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下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-2 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当神造人的日子、是照着自己的样式造的、并且造男造女、在他们被造的日子、神赐福给他们、称他们为人。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罗11:36  因为万有都本于他，倚靠他，归于他。愿荣耀归给他，直到永远。阿们！ 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11270" name="文本框 11269"/>
          <p:cNvSpPr txBox="1"/>
          <p:nvPr/>
        </p:nvSpPr>
        <p:spPr>
          <a:xfrm>
            <a:off x="1233170" y="109538"/>
            <a:ext cx="685958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000" b="1" dirty="0">
                <a:solidFill>
                  <a:schemeClr val="bg1"/>
                </a:solidFill>
                <a:ea typeface="宋体" panose="02010600030101010101" pitchFamily="2" charset="-122"/>
              </a:rPr>
              <a:t>福音的四要素</a:t>
            </a:r>
            <a:endParaRPr lang="zh-CN" altLang="en-US" sz="4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229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文本框 12292"/>
          <p:cNvSpPr txBox="1"/>
          <p:nvPr/>
        </p:nvSpPr>
        <p:spPr>
          <a:xfrm>
            <a:off x="227330" y="37465"/>
            <a:ext cx="8644255" cy="67849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为什么这是一个好消息？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1、这让你拥有正确的三观。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、神最有权柄、能力、智慧，靠神就够了。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、神是终极的存在，敬拜神就够了。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3316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文本框 13316"/>
          <p:cNvSpPr txBox="1"/>
          <p:nvPr/>
        </p:nvSpPr>
        <p:spPr>
          <a:xfrm>
            <a:off x="255270" y="21590"/>
            <a:ext cx="8682990" cy="6264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二、关于堕落及后果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罗3:23 “ 世人都犯了罪，亏缺了神的荣耀”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1:18 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原来，神的忿怒从天上显明在一切不虔不义的人身上，就是那些行不义阻挡真理的人。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b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</a:b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罗6:23a “罪的工价乃是死。”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8:22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我们知道一切受造之物一同叹息、劳苦，直到如今。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229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文本框 12292"/>
          <p:cNvSpPr txBox="1"/>
          <p:nvPr/>
        </p:nvSpPr>
        <p:spPr>
          <a:xfrm>
            <a:off x="227330" y="37465"/>
            <a:ext cx="8644255" cy="67849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为什么这是一个好消息？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1、这让你看到人和世界的真相及其原因。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、只有人认识到罪和后果的严重的时候，才意识到需要救赎。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、让你意识到自己的不配，进而珍惜并为任何的祝福感恩。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r>
              <a:rPr lang="zh-CN" sz="4400" kern="1200"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rPr>
              <a:t>忧患，他</a:t>
            </a:r>
            <a:endParaRPr lang="zh-CN"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536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文本框 15364"/>
          <p:cNvSpPr txBox="1"/>
          <p:nvPr/>
        </p:nvSpPr>
        <p:spPr>
          <a:xfrm>
            <a:off x="143510" y="0"/>
            <a:ext cx="8813800" cy="61995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三、关于耶稣是谁。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罗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1:3-4 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论到他儿子―我主耶稣基督。按肉体说，是从大卫后裔生的；按圣善的灵说，因从死里复活，以大能显明是神的儿子 。 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徒10:42 “ 他吩咐我们传道给众人，證明他是神所立定的，要作审判活人、死人的主。”</a:t>
            </a:r>
            <a:b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</a:br>
            <a:r>
              <a:rPr 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赛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9:7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他的政权与平安必加增无穷。他必在大卫的宝座上治理他的国，以公平公义使国坚定稳固，从今直到永远。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203200" y="0"/>
            <a:ext cx="8688705" cy="6457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为什么说这是一个好消息？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1、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耶稣拥有完全的神性，他说的话都是真的，他的应许都会兑现，圣经是可靠的。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2、耶稣是无所不知的，他的审判是公平的，他必按照各人的行为报应各人。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3、路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9:56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说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人子来不是要灭人的性命，乃是要救人的性命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r>
              <a:rPr lang="zh-CN" sz="4400" kern="1200">
                <a:latin typeface="Calibri" panose="020F0502020204030204" charset="0"/>
                <a:ea typeface="宋体" panose="02010600030101010101" pitchFamily="2" charset="-122"/>
                <a:sym typeface="Calibri" panose="020F0502020204030204" charset="0"/>
              </a:rPr>
              <a:t>祝福都是</a:t>
            </a:r>
            <a:endParaRPr lang="zh-CN"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7411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7412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文本框 17412"/>
          <p:cNvSpPr txBox="1"/>
          <p:nvPr/>
        </p:nvSpPr>
        <p:spPr>
          <a:xfrm>
            <a:off x="169545" y="-635"/>
            <a:ext cx="8773160" cy="68605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四、关于命令和应许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约3:16 “神爱世人，甚至将他的独生子赐给他们，叫一切信他的，不至灭亡，反得永生。”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徒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16:31“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当信主耶稣，你和你一家都必得救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徒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10:43 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众先知也为他作见证，说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凡信他的人，必因他的名得蒙赦罪。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”</a:t>
            </a:r>
            <a:b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</a:b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启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7:16-17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他们不再饥、不再渴，日头和炎热也必不伤害他们，因为宝座中的羔羊必牧养他们，领他们到生命水的泉源，神也必擦去他们一切的眼泪。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3076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文本框 3076"/>
          <p:cNvSpPr txBox="1"/>
          <p:nvPr/>
        </p:nvSpPr>
        <p:spPr>
          <a:xfrm>
            <a:off x="912495" y="1556703"/>
            <a:ext cx="6859588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ea typeface="宋体" panose="02010600030101010101" pitchFamily="2" charset="-122"/>
              </a:rPr>
              <a:t>自我介绍</a:t>
            </a:r>
            <a:endParaRPr lang="zh-CN" altLang="en-US" sz="60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为什么说这是一个好消息？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1、靠着耶稣（不是自己或别人或环境），所有的祝福和应许都临到我们了。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2、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靠着耶稣，神看你是完美的，神喜悦你，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爱你到底，让你可以享受神，以神为乐。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、靠着耶稣，你有了不一样的身份和关系，让你可以活出不一样的生活。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922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文本框 9220"/>
          <p:cNvSpPr txBox="1"/>
          <p:nvPr/>
        </p:nvSpPr>
        <p:spPr>
          <a:xfrm>
            <a:off x="1228725" y="2045335"/>
            <a:ext cx="668655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一、关于神和创造。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二、关于堕落和后果。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三、关于耶稣的身份。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四、关于命令和应许。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9222" name="文本框 9221"/>
          <p:cNvSpPr txBox="1"/>
          <p:nvPr/>
        </p:nvSpPr>
        <p:spPr>
          <a:xfrm>
            <a:off x="1371600" y="836613"/>
            <a:ext cx="685958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000" b="1" dirty="0">
                <a:solidFill>
                  <a:schemeClr val="bg1"/>
                </a:solidFill>
                <a:ea typeface="宋体" panose="02010600030101010101" pitchFamily="2" charset="-122"/>
              </a:rPr>
              <a:t>福音的四要素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9220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文本框 9221"/>
          <p:cNvSpPr txBox="1"/>
          <p:nvPr/>
        </p:nvSpPr>
        <p:spPr>
          <a:xfrm>
            <a:off x="1371600" y="853758"/>
            <a:ext cx="6859588" cy="70675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000" b="1" dirty="0">
                <a:solidFill>
                  <a:schemeClr val="bg1"/>
                </a:solidFill>
                <a:ea typeface="宋体" panose="02010600030101010101" pitchFamily="2" charset="-122"/>
              </a:rPr>
              <a:t>你信了吗？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如果你信了，就会有平安和喜乐，即便在逼迫中也是如此。因为：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、逼迫是得救的标志。因为魔鬼不希望你信耶稣，希望你灭亡。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提后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3:12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凡立志在基督耶稣里敬虔度日的，也都要受逼迫。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、逼迫是蒙福的标志。说明神拣选了你，觉得你配得，并给你打的赏赐。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太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5:11-12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人若因我辱骂你们，逼迫你们，捏造各样坏话毁谤你们，你们就有福了。应当欢喜快乐，因为你们在天上的赏赐是大的。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、我们彼此庆祝一下；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邀请各位千万要相信。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、彼此认识一下。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、分享刚才的信息对你的启发或帮助。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algn="ctr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福音驱动的爱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ctr"/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3:16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婚姻工作坊为什么讲福音驱动的爱？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、婚姻的四种爱，最重要的是第三种。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、第三种只能从福音而来。不然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凭什么？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、我们不缺知识，缺的是爱的动力。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爱无能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很常见。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、我们想从对方得到爱，结果是失望。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福音而来的伟大的爱：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3:16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神爱世人，甚至将他的独生子赐给他们，叫一切信他的，不至灭亡，反得永生。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、来头大。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、跨度大。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、范围大。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7" name="文本框 5126"/>
          <p:cNvSpPr txBox="1"/>
          <p:nvPr/>
        </p:nvSpPr>
        <p:spPr>
          <a:xfrm>
            <a:off x="685800" y="3546475"/>
            <a:ext cx="8185150" cy="2926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p>
            <a:pPr algn="ctr"/>
            <a:r>
              <a:rPr lang="zh-CN" altLang="en-US" sz="48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我的声明</a:t>
            </a:r>
            <a:endParaRPr lang="zh-CN" altLang="en-US" sz="48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如果有任何内容和你们教会的立场不一致，以你们教会的立场为准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  <a:sym typeface="+mn-ea"/>
            </a:endParaRPr>
          </a:p>
          <a:p>
            <a:pPr algn="ctr"/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请大家一起为这几天的营会祷告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24953" y="148908"/>
            <a:ext cx="6507162" cy="82994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4800" b="1" dirty="0">
                <a:solidFill>
                  <a:schemeClr val="bg1"/>
                </a:solidFill>
                <a:ea typeface="宋体" panose="02010600030101010101" pitchFamily="2" charset="-122"/>
              </a:rPr>
              <a:t>我的惧怕</a:t>
            </a:r>
            <a:endParaRPr lang="zh-CN" altLang="en-US" sz="48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5129" name="文本框 5128"/>
          <p:cNvSpPr txBox="1"/>
          <p:nvPr/>
        </p:nvSpPr>
        <p:spPr>
          <a:xfrm>
            <a:off x="685800" y="1014730"/>
            <a:ext cx="8185150" cy="119951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雅3:1 “我的弟兄们，不要多人作师傅，因为晓得我们要受更重的判断。”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徒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17:11 “</a:t>
            </a:r>
            <a:r>
              <a:rPr lang="zh-CN" altLang="en-US" sz="3600" b="1" dirty="0">
                <a:solidFill>
                  <a:schemeClr val="bg1"/>
                </a:solidFill>
                <a:ea typeface="宋体" panose="02010600030101010101" pitchFamily="2" charset="-122"/>
              </a:rPr>
              <a:t>。。天天查考圣经，晓得这道是与不是。。。</a:t>
            </a:r>
            <a:r>
              <a:rPr lang="en-US" altLang="zh-CN" sz="3600" b="1" dirty="0">
                <a:solidFill>
                  <a:schemeClr val="bg1"/>
                </a:solidFill>
                <a:ea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、代价大。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、恩典大。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、赦免大。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、赏赐大。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、有了神的爱，你才会满足、平安和喜乐；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、有了神的爱，你才不会指着配偶给你神才能给你的爱；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、有了神的爱，你才会甘心乐意为了神爱不配得爱的对方；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、有了爱的动力，其次才是技巧问题，否则都是无用。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问答时间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中秋节快乐！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腓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1:25“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使你们在所信的道上又长进又喜乐，叫你们在基督耶稣里的欢乐，因我再一次到你们那里去，就越发加增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回顾福音的四要素，这两天会不断加深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奇妙的爱（路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11-32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奇妙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是无比美好、让人惊讶的意思。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讲这段经文的三个理由：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、我们过去以为来到神面前、和神建立关系的方式可能都是错的。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、福音不仅仅是非信徒才需要听的好消息，也是信徒需要的消息。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、你的内心首先要被福音更新，然后行为自然会改变。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经文的背景：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15:1-2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税吏和罪人全都靠近耶稣，要听他说话。法利赛人和律法教师咕咕哝哝发怨言说：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这个人接纳罪人，还跟他们一起吃饭！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”” 11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耶稣又说：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某人有两个儿子。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、耶稣有哪两种听众？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、你觉得故事的主角是谁？配角呢？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12-24 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小儿子和父亲的故事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第一次互动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12-17  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12-13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小儿子对父亲说：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父亲，请把我应得的那份产业给我。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父亲就把财产分给两个儿子。没多久，小儿子就把他的一切变卖，到远方去了。他在那里生活放荡，挥霍钱财。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371283" y="182022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ea typeface="宋体" panose="02010600030101010101" pitchFamily="2" charset="-122"/>
              </a:rPr>
              <a:t>基督教信仰的核心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14-17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他耗尽了自己的一切，那地方又闹起大饥荒，他就陷入困境。他去投靠当地的一个居民，那人派他到田里去喂猪。他恨不得拿猪吃的豆荚来充饥，这也没有人给他。他醒悟过来。。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有时候苦难是我们人生最好的礼物。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第二次互动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17-24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17-19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他醒悟过来，说：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我父亲有那么多雇工，他们都有充足的粮食，我却要在这里饿死吗？我要起来，到我父亲那里去，对他说：父亲，我得罪了天，也得罪了你，我再也不配称为你的儿子，就让我作你的一个雇工吧。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20-24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于是他起来，往自己的父亲那里去。他还在远处的时候，父亲看见他，就动了怜悯的心，跑过去，搂住他的脖子，亲吻他。儿子说：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父亲，我得罪了天，也得罪了你，我再也不配称为你的儿子。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父亲却吩咐仆人说：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快拿最好的袍子来给他穿上，把戒指戴在他手上，把鞋子穿在他脚上，把那头肥牛犊牵来宰了，让我们吃喝庆祝吧。因为我这个儿子是死而复生，失而复得的。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他们就开始庆祝。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如果你信了耶稣，你永远比你所想象的、所知道的、所以为的更加被爱、被宽恕、被接纳和被欢迎。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25-32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大儿子和父亲的故事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15-28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那时，大儿子正在田里。他回来的时候，走近家门，听见音乐和跳舞的声音，就叫一个仆人来，问他这是怎么一回事。仆人对他说：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你弟弟回来了。你父亲因为他安然无恙地回来，就宰了那头肥牛犊。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大儿子就生气，不肯进去，父亲出来劝他。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29-32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他回答父亲说：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你看，这么多年来，我服侍你，从来没有违背过你的命令，你却从来没有给过我一只山羊羔，好让我和朋友一同庆祝。可是你这个儿子跟妓女一起吞噬了你的财产，他一回来，你就为他宰掉那头肥牛犊！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父亲对他说：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孩子，你时常和我在一起，我的一切都是你的。但你这个弟弟却是死而复生，失而复得的，所以我们应该欢乐庆祝。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你永远比你所想象的、你所知道的、你以为的更加罪恶、诡诈、自欺和不配。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如果你不意识到你就是那个大儿子，你就不会变为小儿子，你知道意识到你就是大儿子，你才可能变为小儿子，因为你不意识到你是迷失的。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常见的情况是刚信主的时候觉得自己是小儿子，信主时间长了就变成大儿子了。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接下来有两个问题需要解决：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、为什么这个故事没有结尾？大儿子后来悔改了吗？大儿子回家了吗？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、为什么这个故事中父亲并没有出去寻找小儿子？为什么和前面的故事不一样？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父亲真正的大儿子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--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耶稣已经来了，正在代表父亲，正在寻找拯救失丧的人。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无论你现在是小儿子的心态，还是大儿子的心态，天父都期待你回家，都呼唤你回家。在这个中秋节，让我们一起回家。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分享问题：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、这个故事给你什么启发或收获？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、你觉得你像小儿子还是大儿子？为什么？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外界常见的误解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从福音的角度看彼此的不同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婚姻是谁所设立的？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太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19:4-6 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耶稣回答说：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那起初造人的，是造男造女，并且说：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‘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因此，人要离开父母，与妻子连合，二人成为一体。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’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这经你们没有念过吗？既然如此，夫妻不再是两个人，乃是一体的了。所以，神配合的，人不可分开。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思考：我是否愿意相信耶稣、按照他的方式来处理夫妻关系？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婚姻是一种什么关系？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2:24“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因此，人要离开父母，与妻子连合，二人成为一体。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一体关系</a:t>
            </a:r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纵向的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个表现：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、亲密或浪漫关系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、情谊或朋友关系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、舍己或委身关系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、亲情或默契关系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为什么第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个关系是关键？其动力从哪里来？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一体关系横向的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个表现之一：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2:18 “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耶和华神说：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那人独居不好，我要为他造一个配偶帮助他。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人堕落之后夫妻关系有什么变化？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创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你必恋慕你丈夫，你丈夫必管辖你。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这是彼此控制的关系，因为人觉得自己是上帝，自己比对方更强，对方应该听自己的，或者在自己的掌控当中才有安全感。因此人不再愿意舍己和帮助对方。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出路在哪里？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必须相信福音。人才会谦卑下来，走耶稣的道路，讨主耶稣的喜悦。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婚姻中的一大考验就是：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神一定在你们中间放下足够的不同，考验你的信心。要记住：一切的问题从根本上都是福音的问题。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7145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耶稣更看重的是你的生命，而不是事情、效率、果效。。。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你的生命不在于你拥有多少，而在于你为了主舍弃了多少。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你们之间的不同给你两个机会：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、舍己的机会。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、帮补的机会。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这会让你的婚姻和永生都更加蒙福。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因着福音，当你看到对方不如你的地方，不是藐视、嘲笑、打击、攻击。。。你会当做是行善的机会，是担当对方的软弱的机会。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因着福音，当你看到对方比你强的时候，不是自卑、攀比、争竞、攻击。。。你会谦卑学习，当做给对方行善的机会，并感谢对方。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因着福音，你会谦卑下来，你知道主做所以赐给你婚姻，主知道你自己也有软弱的地方，也有需要对方帮助的地方，而不是觉得只有自己帮对方的份。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因着福音，你们会坐下来进行友好的沟通，看彼此都有哪些不同，哪些是可以彼此帮补的，哪些是需要舍己的，而不是彼此打架、彼此嫌弃、彼此抱怨、彼此控制。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6210" y="-16510"/>
            <a:ext cx="8983345" cy="745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、基督教是洋教，不是本土的。多一个基督徒少一个中国人。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、基督教是西方列强侵略中国的工具，是反华势力的渗透。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、信什么都一样，都是精神寄托，都是让人向善。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、基督教和其他宗教一样也是迷信，和科学是冲突的。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、只有人生遇到重大挫折或意志不够坚强的人才需要信仰。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、信耶稣图的就是今生。诚心求告耶稣就会一帆风顺。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从福音来看沟通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很多人说难以沟通、无法沟通、没有沟通。其实本质不是技巧的问题，乃是罪的问题。因为罪，我们都用自己的方式来看对方，无法站在对方的角度来理解。我们都希望对方按照自己的方式来理解对方，否则就容易有受害者心态。我们在沟通中都彰显了不同程度的控制。对方不听自己的、对方的态度不如自己所料、对方达不到自己的期望值。。。或超越自己的底线，自己的怒气就起来，看彼此不顺眼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出路在哪里？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必须相信福音。这样你才有动力去爱对方，用对方的方式，而不是你以为的方式，而且对方的情况是会变化的。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如何操练爱人如己的沟通？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、确立正确的目的。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、挑选合适的机会。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、采取柔和的态度。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、预备忍耐的心态。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、关心人胜过事情。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、努力说造就人的好话。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、用福音过滤对方的话。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、不要轻易给对方承诺。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、不一定分享负面信息。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、以对方的方式面质。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提问时间，抓紧机会！</a:t>
            </a:r>
            <a:endParaRPr 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赦免的福音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8:1-11 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于是各人都回家去了，耶稣却往橄榄山去。清早又回到殿里，众百姓都到他那里去，他就坐下教训他们。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文士和法利赛人带着一个行淫时被拿的妇人来，叫她站在当中。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4-8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就对耶稣说：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夫子，这妇人是正行淫之时被拿的。摩西在律法上吩咐我们，把这样的妇人用石头打死。你说该把她怎么样呢？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他们说这话，乃试探耶稣，要得着告他的把柄。耶稣却弯着腰用指头在地上画字。他们还是不住地问他，耶稣就直起腰来，对他们说：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你们中间谁是没有罪的，谁就可以先拿石头打她。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于是又弯着腰用指头在地上画字。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还有哪些误解？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他们听见这话，就从老到少一个一个地都出去了，只剩下耶稣一人，还有那妇人仍然站在当中。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10-11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耶稣就直起腰来，对她说：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妇人，那些人在哪里呢？没有人定你的罪吗？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她说：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主啊，没有。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我也不定你的罪，去吧！从此不要再犯罪了。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总结和应用：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、接受耶稣的福音。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、不要定自己的罪。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、拒绝别人的定罪。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、不要定别人的罪。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、因着福音离开罪。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、告诉更多人福音。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福音驱动的服侍（西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3:23-25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“23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无论作什么，都要从心里作，像是给主作的，不是给人作的，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因你们知道从主那里必得着基业为赏赐。你们所侍奉的乃是主基督。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那行不义的，必受不义的报应，主并不偏待人。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福音驱动的服侍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（路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7:36-50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有一个法利赛人请耶稣和他吃饭，耶稣就到法利赛人家里去坐席。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37-38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那城里有一个女人，是个罪人，知道耶稣在法利赛人家里坐席，就拿着盛香膏的玉瓶，站在耶稣背后，挨着他的脚哭。眼泪湿了耶稣的脚，就用自己的头发擦干，又用嘴连连亲他的脚，把香膏抹上。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39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请耶稣的法利赛人看见这事，心里说：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这人若是先知，必知道摸他的是谁，是个怎样的女人，乃是个罪人。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40-43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耶稣对他说：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西门，我有句话要对你说。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西门说：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夫子，请说。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一个债主有两个人欠他的债：一个欠五十两银子，一个欠五两银子。因为他们无力偿还，债主就开恩免了他们两个人的债。这两个人哪一个更爱他呢？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西门回答说：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我想是那多得恩免的人。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你断的不错。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44-46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于是转过来向着那女人，便对西门说：你看见这女人吗？我进了你的家，你没有给我水洗脚，但这女人用眼泪湿了我的脚，用头发擦干；你没有与我亲嘴，但这女人从我进来的时候就不住地用嘴亲我的脚；你没有用油抹我的头，但这女人用香膏抹我的脚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47-50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所以我告诉你，她许多的罪都赦免了，因为她的爱多；但那赦免少的，他的爱就少。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于是对那女人说：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你的罪赦免了。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同席的人心里说：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这是什么人，竟赦免人的罪呢？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耶稣对那女人说：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你的信救了你，平平安安地回去吧！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总结和应用：</a:t>
            </a:r>
            <a:b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、你必须相信自己的罪比自己知道的、以为的、想象的要深，不要相信感觉和判断。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、你必须相信耶稣已经赦免了你所有的罪，耶稣爱你爱到为你舍命，给你永生。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、你越认识自己的罪和主的爱，你才会更加爱主，为主舍命。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、你越专注于主，人的看法就没有那么重要，主的看法最重要。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、你爱弟兄姐妹的时候，就是在爱主了。人不配得，但是主配得。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、你需要一直和主连接，离开了主就不行。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你若不信，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你若不一直活在对福音的确信中，就定然站立不稳。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福音驱动的人生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2:1-11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第三日，在加利利的迦拿有娶亲的筵席，耶稣的母亲在那里。耶稣和他的门徒也被请去赴席。酒用尽了，耶稣的母亲对他说：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他们没有酒了。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耶稣说：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母亲（原文作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妇人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），我与你有什么相干？我的时候还没有到。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他母亲对用人说：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他告诉你们什么，你们就作什么。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照犹太人洁净的规矩，有六口石缸摆在那里，每口可以盛两三桶水。耶稣对用人说：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把缸倒满了水。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他们就倒满了，直到缸口。耶稣又说：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现在可以舀出来，送给管筵席的。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他们就送了去。管筵席的尝了那水变的酒，并不知道是哪里来的，只有舀水的用人知道。管筵席的便叫新郎来，对他说：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人都是先摆上好酒，等客喝足了，才摆上次的；你倒把好酒留到如今！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这是耶稣所行的头一件神迹，是在加利利的迦拿行的，显出他的荣耀来，他的门徒就信他了。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43368" y="701358"/>
            <a:ext cx="6507162" cy="10147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圈内常见的误解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总结和应用：</a:t>
            </a:r>
            <a:b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、不同人生阶段都有各自的困难、困境、绝境，但是都在主的掌管之中，考验的是你的信心。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、无论你信心有多少，有困难来找耶稣总是好的。这是困难的目的。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、耶稣在乎我们的今生，他乐意帮助你解决问题。你总是可以来寻求他。诚心很重要。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、无论你信心多少，要按照耶稣的办法去解决。耶稣的办法不见得合乎常理，但是结果是最好的。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、困境中要恒久忍耐，而不是抱怨耶稣。耶稣常常把最好的留到了最后。忍耐到底的必然得救。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、地上的婚姻指向天上的婚姻，地上的婚宴指向天上的婚宴。你的婚姻最终并不是为了你自己。</a:t>
            </a:r>
            <a:b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、婚宴最重要的不是酒席，不是美食，对于新娘来说，最重要的是新郎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--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而终极的新郎就是耶稣基督。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如果你来营会之前还没有信，或来营会之后发现自己并没有真信，只是有理论，你是否愿意相信？</a:t>
            </a:r>
            <a:endParaRPr 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如果你刚硬着自己的心不信，结局就是灭亡。你所有的善行都没用。没有一个人可以达到耶稣的标准。</a:t>
            </a:r>
            <a:endParaRPr 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帖后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1:7b-9 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那时，主耶稣同他有能力的天使从天上在火焰中显现，要报应那不认识神和那不听我主耶稣福音的人，他们要受刑罚，就是永远沉沦，离开主的面和他权能的荣光。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如果你真心相信，所有的祝福和应许都是你的了。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林后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1:20 “</a:t>
            </a:r>
            <a:r>
              <a:rPr lang="zh-CN" altLang="en-US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神的应许、不论有多少、在基督都是是的．所以藉着他也都是实在的。</a:t>
            </a:r>
            <a:r>
              <a:rPr lang="en-US" altLang="zh-CN" sz="29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sz="29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福音驱动的品格（西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3:12-13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“12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所以你们既是神的选民，圣洁蒙爱的人，就要存（原文作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。下同）怜悯、恩慈、谦虚、温柔、忍耐的心。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倘若这人与那人有嫌隙，总要彼此包容，彼此饶恕；主怎样饶恕了你们，你们也要怎样饶恕人。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福音驱动的追求（西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3:1-4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“1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所以你们若真与基督一同复活，就当求在上面的事，那里有基督坐在神的右边。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你们要思念上面的事，不要思念地上的事。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因为你们已经死了，你们的生命与基督一同藏在神里面。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 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基督是我们的生命，他显现的时候，你们也要与他一同显现在荣耀里。</a:t>
            </a: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pPr>
              <a:buClrTx/>
              <a:buSzTx/>
              <a:buFontTx/>
            </a:pPr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16387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>
              <a:buClrTx/>
              <a:buSzTx/>
            </a:pPr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16388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文本框 16388"/>
          <p:cNvSpPr txBox="1"/>
          <p:nvPr/>
        </p:nvSpPr>
        <p:spPr>
          <a:xfrm>
            <a:off x="166370" y="-9525"/>
            <a:ext cx="8783955" cy="6863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分享题目：</a:t>
            </a:r>
            <a:br>
              <a:rPr 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、夫妻之间分享自己认为彼此的不同。</a:t>
            </a:r>
            <a:b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、分享这些不同哪些是需要自己舍己的。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、分享这些不同哪些是可以彼此帮补的。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vert="horz" anchor="ctr">
            <a:normAutofit/>
          </a:bodyPr>
          <a:p>
            <a:endParaRPr sz="4400" kern="1200"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vert="horz">
            <a:normAutofit/>
          </a:bodyPr>
          <a:p>
            <a:pPr defTabSz="457200"/>
            <a:endParaRPr sz="3200" kern="1200">
              <a:solidFill>
                <a:srgbClr val="898989"/>
              </a:solidFill>
              <a:latin typeface="Calibri" panose="020F0502020204030204" charset="0"/>
              <a:ea typeface="宋体" panose="02010600030101010101" pitchFamily="2" charset="-122"/>
              <a:sym typeface="Calibri" panose="020F0502020204030204" charset="0"/>
            </a:endParaRPr>
          </a:p>
        </p:txBody>
      </p:sp>
      <p:pic>
        <p:nvPicPr>
          <p:cNvPr id="5124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5125"/>
          <p:cNvSpPr txBox="1"/>
          <p:nvPr/>
        </p:nvSpPr>
        <p:spPr>
          <a:xfrm>
            <a:off x="1319213" y="2835275"/>
            <a:ext cx="6453187" cy="82232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/>
            <a:r>
              <a:rPr lang="zh-CN" altLang="en-US" sz="3000" b="1" dirty="0">
                <a:solidFill>
                  <a:schemeClr val="bg1"/>
                </a:solidFill>
                <a:ea typeface="宋体" panose="02010600030101010101" pitchFamily="2" charset="-122"/>
              </a:rPr>
              <a:t> </a:t>
            </a:r>
            <a:endParaRPr lang="zh-CN" altLang="en-US" sz="3000" b="1" dirty="0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56210" y="-16510"/>
            <a:ext cx="8983345" cy="74574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noAutofit/>
          </a:bodyPr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、我爸妈是基督徒，所以我也是。我从小就去教会，所以是基督徒。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、只要多做善事、多去教会、尽量不做恶事，就能上天堂或得救。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、做基督徒就是周末去做礼拜，平时怎么生活无所谓。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、觉得家庭幸福、事业成功、工作顺利，才是好见证，否则都不好意思传福音。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、有困难的时候才去找耶稣，没有困难的时候就和耶稣没有关系。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altLang="zh-CN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、只要做决志祷告，把耶稣邀请到你的心中，你就是基督徒了。</a:t>
            </a:r>
            <a:endParaRPr lang="zh-CN" altLang="en-US" sz="36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8028</Words>
  <Application>WPS 演示</Application>
  <PresentationFormat>屏幕所见 (4:3)</PresentationFormat>
  <Paragraphs>422</Paragraphs>
  <Slides>88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88</vt:i4>
      </vt:variant>
    </vt:vector>
  </HeadingPairs>
  <TitlesOfParts>
    <vt:vector size="95" baseType="lpstr">
      <vt:lpstr>Arial</vt:lpstr>
      <vt:lpstr>宋体</vt:lpstr>
      <vt:lpstr>Wingdings</vt:lpstr>
      <vt:lpstr>Calibri</vt:lpstr>
      <vt:lpstr>微软雅黑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忧患，他</vt:lpstr>
      <vt:lpstr>PowerPoint 演示文稿</vt:lpstr>
      <vt:lpstr>祝福都是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feng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fengjinlin jinlin</dc:creator>
  <cp:lastModifiedBy>麦克牧师</cp:lastModifiedBy>
  <cp:revision>308</cp:revision>
  <dcterms:created xsi:type="dcterms:W3CDTF">2012-07-04T09:51:00Z</dcterms:created>
  <dcterms:modified xsi:type="dcterms:W3CDTF">2025-10-07T01:19:35Z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84F4D5867C3C453085F06244AEBF9232_13</vt:lpwstr>
  </property>
</Properties>
</file>